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88163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66"/>
    <a:srgbClr val="FF9900"/>
    <a:srgbClr val="FFCCCC"/>
    <a:srgbClr val="FFCC99"/>
    <a:srgbClr val="FFCC00"/>
    <a:srgbClr val="FFFF00"/>
    <a:srgbClr val="FFCCFF"/>
    <a:srgbClr val="B806A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4542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170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5736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0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943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505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6569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110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474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78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748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74217-DD58-44EB-9428-21EE5541BE79}" type="datetimeFigureOut">
              <a:rPr kumimoji="1" lang="ja-JP" altLang="en-US" smtClean="0"/>
              <a:t>2023/2/16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5190F-01B6-4041-A7DD-DE6D6D1567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8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4">
            <a:extLst>
              <a:ext uri="{FF2B5EF4-FFF2-40B4-BE49-F238E27FC236}">
                <a16:creationId xmlns:a16="http://schemas.microsoft.com/office/drawing/2014/main" id="{51ED9867-37ED-43AB-92AA-0667E5849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70" y="701924"/>
            <a:ext cx="997302" cy="1007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F243E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E7711027-18F7-4A15-BD52-D8E718BE85B1}"/>
              </a:ext>
            </a:extLst>
          </p:cNvPr>
          <p:cNvGrpSpPr/>
          <p:nvPr/>
        </p:nvGrpSpPr>
        <p:grpSpPr>
          <a:xfrm>
            <a:off x="-31349" y="3527534"/>
            <a:ext cx="6823496" cy="3219035"/>
            <a:chOff x="-31349" y="3060809"/>
            <a:chExt cx="6823496" cy="3219035"/>
          </a:xfrm>
        </p:grpSpPr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5960299C-0916-44B1-AC29-B89F77C5637A}"/>
                </a:ext>
              </a:extLst>
            </p:cNvPr>
            <p:cNvSpPr txBox="1"/>
            <p:nvPr/>
          </p:nvSpPr>
          <p:spPr>
            <a:xfrm>
              <a:off x="281501" y="5114700"/>
              <a:ext cx="214082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・自分の考えをもっている。</a:t>
              </a:r>
              <a:endParaRPr kumimoji="1" lang="en-US" altLang="ja-JP" sz="1100" dirty="0"/>
            </a:p>
            <a:p>
              <a:pPr lvl="0"/>
              <a:r>
                <a:rPr kumimoji="1" lang="ja-JP" altLang="en-US" sz="1100" dirty="0"/>
                <a:t>　　　　　　　　　</a:t>
              </a:r>
              <a:r>
                <a:rPr kumimoji="1" lang="ja-JP" altLang="en-US" sz="1100" dirty="0">
                  <a:solidFill>
                    <a:prstClr val="black"/>
                  </a:solidFill>
                </a:rPr>
                <a:t>（</a:t>
              </a:r>
              <a:r>
                <a:rPr kumimoji="1" lang="en-US" altLang="ja-JP" sz="1100" dirty="0">
                  <a:solidFill>
                    <a:prstClr val="black"/>
                  </a:solidFill>
                  <a:latin typeface="+mn-ea"/>
                </a:rPr>
                <a:t>80</a:t>
              </a:r>
              <a:r>
                <a:rPr kumimoji="1" lang="ja-JP" altLang="en-US" sz="1100" dirty="0">
                  <a:solidFill>
                    <a:prstClr val="black"/>
                  </a:solidFill>
                </a:rPr>
                <a:t>％）</a:t>
              </a:r>
              <a:endParaRPr kumimoji="1" lang="en-US" altLang="ja-JP" sz="1100" dirty="0">
                <a:solidFill>
                  <a:prstClr val="black"/>
                </a:solidFill>
              </a:endParaRPr>
            </a:p>
            <a:p>
              <a:r>
                <a:rPr kumimoji="1" lang="ja-JP" altLang="en-US" sz="1100" dirty="0"/>
                <a:t>・授業に主体的に取り組んで</a:t>
              </a:r>
              <a:r>
                <a:rPr kumimoji="1" lang="ja-JP" altLang="en-US" sz="1100" dirty="0" err="1"/>
                <a:t>い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る。　　　　　　（</a:t>
              </a:r>
              <a:r>
                <a:rPr kumimoji="1" lang="en-US" altLang="ja-JP" sz="1100" dirty="0">
                  <a:latin typeface="+mn-ea"/>
                </a:rPr>
                <a:t>60</a:t>
              </a:r>
              <a:r>
                <a:rPr kumimoji="1" lang="ja-JP" altLang="en-US" sz="1100" dirty="0"/>
                <a:t>％）</a:t>
              </a:r>
              <a:endParaRPr kumimoji="1" lang="en-US" altLang="ja-JP" sz="1100" dirty="0"/>
            </a:p>
            <a:p>
              <a:endParaRPr kumimoji="1" lang="ja-JP" altLang="en-US" sz="1100" dirty="0"/>
            </a:p>
          </p:txBody>
        </p:sp>
        <p:sp>
          <p:nvSpPr>
            <p:cNvPr id="44" name="テキスト ボックス 43">
              <a:extLst>
                <a:ext uri="{FF2B5EF4-FFF2-40B4-BE49-F238E27FC236}">
                  <a16:creationId xmlns:a16="http://schemas.microsoft.com/office/drawing/2014/main" id="{E35BD316-740B-403B-B679-6DFDAE0F0499}"/>
                </a:ext>
              </a:extLst>
            </p:cNvPr>
            <p:cNvSpPr txBox="1"/>
            <p:nvPr/>
          </p:nvSpPr>
          <p:spPr>
            <a:xfrm>
              <a:off x="2500902" y="5114700"/>
              <a:ext cx="2140819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・気持ちのよいあいさつをして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る。　　　　　　（</a:t>
              </a:r>
              <a:r>
                <a:rPr kumimoji="1" lang="en-US" altLang="ja-JP" sz="1100" dirty="0">
                  <a:latin typeface="+mn-ea"/>
                </a:rPr>
                <a:t>80</a:t>
              </a:r>
              <a:r>
                <a:rPr kumimoji="1" lang="ja-JP" altLang="en-US" sz="1100" dirty="0"/>
                <a:t>％）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・ふわふわ言葉を使っている。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　　　　　　　　（</a:t>
              </a:r>
              <a:r>
                <a:rPr kumimoji="1" lang="en-US" altLang="ja-JP" sz="1100" dirty="0"/>
                <a:t>70</a:t>
              </a:r>
              <a:r>
                <a:rPr kumimoji="1" lang="ja-JP" altLang="en-US" sz="1100" dirty="0"/>
                <a:t>％）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7246E490-B730-42E4-A356-D51C808233E2}"/>
                </a:ext>
              </a:extLst>
            </p:cNvPr>
            <p:cNvSpPr txBox="1"/>
            <p:nvPr/>
          </p:nvSpPr>
          <p:spPr>
            <a:xfrm>
              <a:off x="4602053" y="5091215"/>
              <a:ext cx="214082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・目標に向かって体を動かして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いる。　　　　　（</a:t>
              </a:r>
              <a:r>
                <a:rPr kumimoji="1" lang="en-US" altLang="ja-JP" sz="1100" dirty="0"/>
                <a:t>70</a:t>
              </a:r>
              <a:r>
                <a:rPr kumimoji="1" lang="ja-JP" altLang="en-US" sz="1100" dirty="0"/>
                <a:t>％）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・災害が起きた時、どう</a:t>
              </a:r>
              <a:r>
                <a:rPr kumimoji="1" lang="ja-JP" altLang="en-US" sz="1100" dirty="0" err="1"/>
                <a:t>行動す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</a:t>
              </a:r>
              <a:r>
                <a:rPr kumimoji="1" lang="ja-JP" altLang="en-US" sz="1100" dirty="0" err="1"/>
                <a:t>ればよ</a:t>
              </a:r>
              <a:r>
                <a:rPr kumimoji="1" lang="ja-JP" altLang="en-US" sz="1100" dirty="0"/>
                <a:t>いか分かっている。　　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　　　　　　　　（</a:t>
              </a:r>
              <a:r>
                <a:rPr kumimoji="1" lang="en-US" altLang="ja-JP" sz="1100" dirty="0">
                  <a:latin typeface="+mn-ea"/>
                </a:rPr>
                <a:t>80</a:t>
              </a:r>
              <a:r>
                <a:rPr kumimoji="1" lang="ja-JP" altLang="en-US" sz="1100" dirty="0"/>
                <a:t>％）</a:t>
              </a: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id="{54E034D4-AEE5-4AB6-A191-A0132D1F6EC6}"/>
                </a:ext>
              </a:extLst>
            </p:cNvPr>
            <p:cNvSpPr txBox="1"/>
            <p:nvPr/>
          </p:nvSpPr>
          <p:spPr>
            <a:xfrm>
              <a:off x="-31349" y="5002571"/>
              <a:ext cx="400110" cy="127727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1400" dirty="0"/>
                <a:t>〔</a:t>
              </a:r>
              <a:r>
                <a:rPr kumimoji="1" lang="ja-JP" altLang="en-US" sz="1400" dirty="0"/>
                <a:t>評価指標</a:t>
              </a:r>
              <a:r>
                <a:rPr kumimoji="1" lang="en-US" altLang="ja-JP" sz="1400" dirty="0"/>
                <a:t>〕</a:t>
              </a:r>
              <a:endParaRPr kumimoji="1" lang="ja-JP" altLang="en-US" sz="1400" dirty="0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5E769275-2B19-46B0-B9E5-D772C5080710}"/>
                </a:ext>
              </a:extLst>
            </p:cNvPr>
            <p:cNvSpPr/>
            <p:nvPr/>
          </p:nvSpPr>
          <p:spPr>
            <a:xfrm>
              <a:off x="323699" y="5091215"/>
              <a:ext cx="2117902" cy="91540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A6624F26-1B1D-4756-B747-FDCD4BDF4BA1}"/>
                </a:ext>
              </a:extLst>
            </p:cNvPr>
            <p:cNvSpPr/>
            <p:nvPr/>
          </p:nvSpPr>
          <p:spPr>
            <a:xfrm>
              <a:off x="2504771" y="5091215"/>
              <a:ext cx="2117902" cy="9157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7909F559-5C4F-464D-BFCA-328C131E529F}"/>
                </a:ext>
              </a:extLst>
            </p:cNvPr>
            <p:cNvSpPr/>
            <p:nvPr/>
          </p:nvSpPr>
          <p:spPr>
            <a:xfrm>
              <a:off x="4674245" y="5091215"/>
              <a:ext cx="2117902" cy="915731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A890A488-193D-4E17-9B19-DA2B6F098A82}"/>
                </a:ext>
              </a:extLst>
            </p:cNvPr>
            <p:cNvSpPr txBox="1"/>
            <p:nvPr/>
          </p:nvSpPr>
          <p:spPr>
            <a:xfrm>
              <a:off x="567283" y="3060809"/>
              <a:ext cx="18479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よりよい考えを生み出す課題設定</a:t>
              </a:r>
            </a:p>
          </p:txBody>
        </p:sp>
      </p:grpSp>
      <p:sp>
        <p:nvSpPr>
          <p:cNvPr id="31" name="矢印: 上 30">
            <a:extLst>
              <a:ext uri="{FF2B5EF4-FFF2-40B4-BE49-F238E27FC236}">
                <a16:creationId xmlns:a16="http://schemas.microsoft.com/office/drawing/2014/main" id="{ED2A5143-B02F-48A1-90F7-3BD1581525AC}"/>
              </a:ext>
            </a:extLst>
          </p:cNvPr>
          <p:cNvSpPr/>
          <p:nvPr/>
        </p:nvSpPr>
        <p:spPr>
          <a:xfrm>
            <a:off x="1049442" y="1893479"/>
            <a:ext cx="5008675" cy="773992"/>
          </a:xfrm>
          <a:prstGeom prst="upArrow">
            <a:avLst>
              <a:gd name="adj1" fmla="val 43269"/>
              <a:gd name="adj2" fmla="val 50000"/>
            </a:avLst>
          </a:prstGeom>
          <a:solidFill>
            <a:srgbClr val="FFFF99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ECCAE73-0117-49CD-BA7F-22E42F63EF1A}"/>
              </a:ext>
            </a:extLst>
          </p:cNvPr>
          <p:cNvSpPr txBox="1"/>
          <p:nvPr/>
        </p:nvSpPr>
        <p:spPr>
          <a:xfrm>
            <a:off x="1065821" y="433103"/>
            <a:ext cx="494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学園教育目標</a:t>
            </a:r>
            <a:r>
              <a:rPr kumimoji="1" lang="en-US" altLang="ja-JP" sz="1600" dirty="0"/>
              <a:t>】</a:t>
            </a:r>
            <a:r>
              <a:rPr kumimoji="1" lang="ja-JP" altLang="en-US" sz="1600" dirty="0"/>
              <a:t> 夢を追い続ける子どもの育成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E6461B7-B708-4A11-8ADE-41A34F9A6230}"/>
              </a:ext>
            </a:extLst>
          </p:cNvPr>
          <p:cNvSpPr txBox="1"/>
          <p:nvPr/>
        </p:nvSpPr>
        <p:spPr>
          <a:xfrm>
            <a:off x="-108534" y="1584551"/>
            <a:ext cx="5775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/>
              <a:t>【</a:t>
            </a:r>
            <a:r>
              <a:rPr kumimoji="1" lang="ja-JP" altLang="en-US" sz="1600" dirty="0"/>
              <a:t>学校教育目標</a:t>
            </a:r>
            <a:r>
              <a:rPr kumimoji="1" lang="en-US" altLang="ja-JP" sz="1600" dirty="0"/>
              <a:t>】</a:t>
            </a:r>
            <a:r>
              <a:rPr kumimoji="1" lang="ja-JP" altLang="en-US" dirty="0"/>
              <a:t>　  </a:t>
            </a:r>
            <a:r>
              <a:rPr kumimoji="1"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仲間と高め合い　独り立ちする子</a:t>
            </a: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FF4DFE15-BDB1-4766-8373-D7EB0465E68C}"/>
              </a:ext>
            </a:extLst>
          </p:cNvPr>
          <p:cNvGrpSpPr/>
          <p:nvPr/>
        </p:nvGrpSpPr>
        <p:grpSpPr>
          <a:xfrm>
            <a:off x="4517889" y="781491"/>
            <a:ext cx="1475633" cy="646331"/>
            <a:chOff x="3820557" y="841739"/>
            <a:chExt cx="1475633" cy="646331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758D74-CA9D-42BF-A1C3-BDCC02B50989}"/>
                </a:ext>
              </a:extLst>
            </p:cNvPr>
            <p:cNvSpPr txBox="1"/>
            <p:nvPr/>
          </p:nvSpPr>
          <p:spPr>
            <a:xfrm>
              <a:off x="3820557" y="841739"/>
              <a:ext cx="14597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・自立力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・自主（Ｉの力）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・個別最適な学び</a:t>
              </a:r>
            </a:p>
          </p:txBody>
        </p:sp>
        <p:sp>
          <p:nvSpPr>
            <p:cNvPr id="9" name="吹き出し: 角を丸めた四角形 8">
              <a:extLst>
                <a:ext uri="{FF2B5EF4-FFF2-40B4-BE49-F238E27FC236}">
                  <a16:creationId xmlns:a16="http://schemas.microsoft.com/office/drawing/2014/main" id="{A25901EB-1B2D-46E4-871A-CF30C460F894}"/>
                </a:ext>
              </a:extLst>
            </p:cNvPr>
            <p:cNvSpPr/>
            <p:nvPr/>
          </p:nvSpPr>
          <p:spPr>
            <a:xfrm>
              <a:off x="3836484" y="863897"/>
              <a:ext cx="1459706" cy="604153"/>
            </a:xfrm>
            <a:prstGeom prst="wedgeRoundRectCallout">
              <a:avLst>
                <a:gd name="adj1" fmla="val -34021"/>
                <a:gd name="adj2" fmla="val 70731"/>
                <a:gd name="adj3" fmla="val 16667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408C2FD0-881C-4225-A564-C47BC015BFBF}"/>
              </a:ext>
            </a:extLst>
          </p:cNvPr>
          <p:cNvGrpSpPr/>
          <p:nvPr/>
        </p:nvGrpSpPr>
        <p:grpSpPr>
          <a:xfrm>
            <a:off x="700825" y="2339174"/>
            <a:ext cx="1902916" cy="356526"/>
            <a:chOff x="857250" y="2000365"/>
            <a:chExt cx="1902916" cy="356526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35DEDEF8-A370-4404-A9D6-1C2C5B4012D0}"/>
                </a:ext>
              </a:extLst>
            </p:cNvPr>
            <p:cNvSpPr/>
            <p:nvPr/>
          </p:nvSpPr>
          <p:spPr>
            <a:xfrm>
              <a:off x="857250" y="2000365"/>
              <a:ext cx="1390650" cy="338554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6CA2452B-6D06-4E43-8E0E-93A57702E459}"/>
                </a:ext>
              </a:extLst>
            </p:cNvPr>
            <p:cNvSpPr txBox="1"/>
            <p:nvPr/>
          </p:nvSpPr>
          <p:spPr>
            <a:xfrm>
              <a:off x="988516" y="2018337"/>
              <a:ext cx="177165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学びづくり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41E1F54-762B-42D6-8750-C9B0C813F076}"/>
              </a:ext>
            </a:extLst>
          </p:cNvPr>
          <p:cNvGrpSpPr/>
          <p:nvPr/>
        </p:nvGrpSpPr>
        <p:grpSpPr>
          <a:xfrm>
            <a:off x="2913303" y="2319274"/>
            <a:ext cx="1554955" cy="350419"/>
            <a:chOff x="2924771" y="2018222"/>
            <a:chExt cx="1554955" cy="350419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BC700786-858C-452A-9AD5-9DF893625567}"/>
                </a:ext>
              </a:extLst>
            </p:cNvPr>
            <p:cNvSpPr/>
            <p:nvPr/>
          </p:nvSpPr>
          <p:spPr>
            <a:xfrm>
              <a:off x="2924771" y="2018222"/>
              <a:ext cx="1390650" cy="338554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591DA9A2-62E1-40EA-8E29-B14089E4C5DF}"/>
                </a:ext>
              </a:extLst>
            </p:cNvPr>
            <p:cNvSpPr txBox="1"/>
            <p:nvPr/>
          </p:nvSpPr>
          <p:spPr>
            <a:xfrm>
              <a:off x="3184326" y="2030087"/>
              <a:ext cx="1295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心づくり</a:t>
              </a: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43D642B7-0826-4ABB-86CC-80EC19AD6845}"/>
              </a:ext>
            </a:extLst>
          </p:cNvPr>
          <p:cNvGrpSpPr/>
          <p:nvPr/>
        </p:nvGrpSpPr>
        <p:grpSpPr>
          <a:xfrm>
            <a:off x="5133671" y="2341252"/>
            <a:ext cx="1390650" cy="342721"/>
            <a:chOff x="5044083" y="2000365"/>
            <a:chExt cx="1390650" cy="342721"/>
          </a:xfrm>
        </p:grpSpPr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64BAAEBD-9C4F-474D-BC2E-F212426C0C1D}"/>
                </a:ext>
              </a:extLst>
            </p:cNvPr>
            <p:cNvSpPr/>
            <p:nvPr/>
          </p:nvSpPr>
          <p:spPr>
            <a:xfrm>
              <a:off x="5044083" y="2000365"/>
              <a:ext cx="1390650" cy="33855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7D08016-E9E2-46B9-A75F-90415ACE07B2}"/>
                </a:ext>
              </a:extLst>
            </p:cNvPr>
            <p:cNvSpPr txBox="1"/>
            <p:nvPr/>
          </p:nvSpPr>
          <p:spPr>
            <a:xfrm>
              <a:off x="5251847" y="2004532"/>
              <a:ext cx="10703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体づくり</a:t>
              </a: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DFB818D-F1E4-4C0C-B600-5B6AB2CFF61F}"/>
              </a:ext>
            </a:extLst>
          </p:cNvPr>
          <p:cNvSpPr txBox="1"/>
          <p:nvPr/>
        </p:nvSpPr>
        <p:spPr>
          <a:xfrm>
            <a:off x="247651" y="2907081"/>
            <a:ext cx="2369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主体的に学習に取り組む子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3BBBA6-9832-4786-BB3A-7C43E23F9146}"/>
              </a:ext>
            </a:extLst>
          </p:cNvPr>
          <p:cNvSpPr txBox="1"/>
          <p:nvPr/>
        </p:nvSpPr>
        <p:spPr>
          <a:xfrm>
            <a:off x="2559390" y="2825773"/>
            <a:ext cx="2138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自分で考え、相手を思いやり行動する子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EFF7F22-E68E-4E3E-88A8-8B33245976E7}"/>
              </a:ext>
            </a:extLst>
          </p:cNvPr>
          <p:cNvSpPr txBox="1"/>
          <p:nvPr/>
        </p:nvSpPr>
        <p:spPr>
          <a:xfrm>
            <a:off x="4680043" y="2779551"/>
            <a:ext cx="2297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目標をもち、楽しく体を動かす子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1550831-F2B4-4381-AF14-C2866FE1F6A0}"/>
              </a:ext>
            </a:extLst>
          </p:cNvPr>
          <p:cNvSpPr txBox="1"/>
          <p:nvPr/>
        </p:nvSpPr>
        <p:spPr>
          <a:xfrm>
            <a:off x="-26262" y="2557784"/>
            <a:ext cx="400110" cy="10310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400" dirty="0"/>
              <a:t>〔</a:t>
            </a:r>
            <a:r>
              <a:rPr kumimoji="1" lang="ja-JP" altLang="en-US" sz="1400" dirty="0"/>
              <a:t>子供像</a:t>
            </a:r>
            <a:r>
              <a:rPr kumimoji="1" lang="en-US" altLang="ja-JP" sz="1400" dirty="0"/>
              <a:t>〕</a:t>
            </a:r>
            <a:endParaRPr kumimoji="1" lang="ja-JP" altLang="en-US" sz="1400" dirty="0"/>
          </a:p>
        </p:txBody>
      </p:sp>
      <p:sp>
        <p:nvSpPr>
          <p:cNvPr id="27" name="四角形: 対角を切り取る 26">
            <a:extLst>
              <a:ext uri="{FF2B5EF4-FFF2-40B4-BE49-F238E27FC236}">
                <a16:creationId xmlns:a16="http://schemas.microsoft.com/office/drawing/2014/main" id="{CC930B13-3F39-4849-8979-BAE7D51AA156}"/>
              </a:ext>
            </a:extLst>
          </p:cNvPr>
          <p:cNvSpPr/>
          <p:nvPr/>
        </p:nvSpPr>
        <p:spPr>
          <a:xfrm>
            <a:off x="4704593" y="2747324"/>
            <a:ext cx="2120655" cy="651928"/>
          </a:xfrm>
          <a:prstGeom prst="snip2Diag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四角形: 対角を切り取る 27">
            <a:extLst>
              <a:ext uri="{FF2B5EF4-FFF2-40B4-BE49-F238E27FC236}">
                <a16:creationId xmlns:a16="http://schemas.microsoft.com/office/drawing/2014/main" id="{B411B8B3-BA64-4F60-BAD0-F3C62C9B8E19}"/>
              </a:ext>
            </a:extLst>
          </p:cNvPr>
          <p:cNvSpPr/>
          <p:nvPr/>
        </p:nvSpPr>
        <p:spPr>
          <a:xfrm>
            <a:off x="2525751" y="2738926"/>
            <a:ext cx="2120655" cy="651928"/>
          </a:xfrm>
          <a:prstGeom prst="snip2Diag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四角形: 対角を切り取る 28">
            <a:extLst>
              <a:ext uri="{FF2B5EF4-FFF2-40B4-BE49-F238E27FC236}">
                <a16:creationId xmlns:a16="http://schemas.microsoft.com/office/drawing/2014/main" id="{4A40725B-510A-4D82-8752-8A18366D1663}"/>
              </a:ext>
            </a:extLst>
          </p:cNvPr>
          <p:cNvSpPr/>
          <p:nvPr/>
        </p:nvSpPr>
        <p:spPr>
          <a:xfrm>
            <a:off x="346909" y="2731436"/>
            <a:ext cx="2120655" cy="651928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6343827-DBD3-47FC-9E1E-B0745993E9B9}"/>
              </a:ext>
            </a:extLst>
          </p:cNvPr>
          <p:cNvGrpSpPr/>
          <p:nvPr/>
        </p:nvGrpSpPr>
        <p:grpSpPr>
          <a:xfrm>
            <a:off x="-38994" y="3433112"/>
            <a:ext cx="6833654" cy="2098565"/>
            <a:chOff x="-38994" y="2871137"/>
            <a:chExt cx="6833654" cy="2098565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AAD93FA2-B126-4504-98ED-B24AD93AD2C5}"/>
                </a:ext>
              </a:extLst>
            </p:cNvPr>
            <p:cNvSpPr txBox="1"/>
            <p:nvPr/>
          </p:nvSpPr>
          <p:spPr>
            <a:xfrm>
              <a:off x="328044" y="3635171"/>
              <a:ext cx="214082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○課題設定に焦点をあてた袋井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型授業づくりの充実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○</a:t>
              </a:r>
              <a:r>
                <a:rPr kumimoji="1" lang="ja-JP" altLang="en-US" sz="1100" dirty="0" err="1"/>
                <a:t>ど</a:t>
              </a:r>
              <a:r>
                <a:rPr kumimoji="1" lang="ja-JP" altLang="en-US" sz="1100" dirty="0"/>
                <a:t>まん中テスト・どまん中漢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字名人の実施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○自選学習の充実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○夢中になる読書の推進</a:t>
              </a:r>
              <a:endParaRPr kumimoji="1" lang="en-US" altLang="ja-JP" sz="1100" dirty="0"/>
            </a:p>
            <a:p>
              <a:endParaRPr kumimoji="1" lang="ja-JP" altLang="en-US" sz="1100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D9AB54ED-00C7-40FA-829C-A2188049FDC3}"/>
                </a:ext>
              </a:extLst>
            </p:cNvPr>
            <p:cNvSpPr txBox="1"/>
            <p:nvPr/>
          </p:nvSpPr>
          <p:spPr>
            <a:xfrm>
              <a:off x="2494794" y="3645931"/>
              <a:ext cx="214082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○委員会活動と連携した「西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小っ子しぐさ」の浸透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○児童が主体となる活動の充実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（代表委員会、集会委員会の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　設置）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○校外活動、異学年交流など</a:t>
              </a:r>
              <a:r>
                <a:rPr kumimoji="1" lang="ja-JP" altLang="en-US" sz="1100" dirty="0" err="1"/>
                <a:t>み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</a:t>
              </a:r>
              <a:r>
                <a:rPr kumimoji="1" lang="ja-JP" altLang="en-US" sz="1100" dirty="0" err="1"/>
                <a:t>ん</a:t>
              </a:r>
              <a:r>
                <a:rPr kumimoji="1" lang="ja-JP" altLang="en-US" sz="1100" dirty="0"/>
                <a:t>なで楽しむ活動の充実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2A4C0394-A512-43D0-AF5E-BEFD05B7E165}"/>
                </a:ext>
              </a:extLst>
            </p:cNvPr>
            <p:cNvSpPr txBox="1"/>
            <p:nvPr/>
          </p:nvSpPr>
          <p:spPr>
            <a:xfrm>
              <a:off x="4653840" y="3616229"/>
              <a:ext cx="214082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/>
                <a:t>○運動遊びの普及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・ゆたかな遊びプロジェクト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　の継続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・体育委員会による運動遊び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　の紹介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○保護者・地域と連携した防災</a:t>
              </a:r>
              <a:endParaRPr kumimoji="1" lang="en-US" altLang="ja-JP" sz="1100" dirty="0"/>
            </a:p>
            <a:p>
              <a:r>
                <a:rPr kumimoji="1" lang="ja-JP" altLang="en-US" sz="1100" dirty="0"/>
                <a:t>　教育の推進</a:t>
              </a:r>
            </a:p>
          </p:txBody>
        </p:sp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48A9FC9A-30A4-4713-9D33-2DF91D583BD9}"/>
                </a:ext>
              </a:extLst>
            </p:cNvPr>
            <p:cNvSpPr/>
            <p:nvPr/>
          </p:nvSpPr>
          <p:spPr>
            <a:xfrm>
              <a:off x="326744" y="3543836"/>
              <a:ext cx="2120655" cy="1385250"/>
            </a:xfrm>
            <a:prstGeom prst="roundRect">
              <a:avLst/>
            </a:prstGeom>
            <a:no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id="{5EB8D8B9-D985-4A5D-96B0-B0727546BD6E}"/>
                </a:ext>
              </a:extLst>
            </p:cNvPr>
            <p:cNvSpPr/>
            <p:nvPr/>
          </p:nvSpPr>
          <p:spPr>
            <a:xfrm>
              <a:off x="2527314" y="3551541"/>
              <a:ext cx="2080537" cy="138525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41" name="四角形: 角を丸くする 40">
              <a:extLst>
                <a:ext uri="{FF2B5EF4-FFF2-40B4-BE49-F238E27FC236}">
                  <a16:creationId xmlns:a16="http://schemas.microsoft.com/office/drawing/2014/main" id="{0FA39525-ADB5-49FE-8487-195AB06B13B9}"/>
                </a:ext>
              </a:extLst>
            </p:cNvPr>
            <p:cNvSpPr/>
            <p:nvPr/>
          </p:nvSpPr>
          <p:spPr>
            <a:xfrm>
              <a:off x="4680779" y="3562885"/>
              <a:ext cx="2108301" cy="1369629"/>
            </a:xfrm>
            <a:prstGeom prst="roundRect">
              <a:avLst/>
            </a:prstGeom>
            <a:noFill/>
            <a:ln w="19050">
              <a:solidFill>
                <a:schemeClr val="accent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テキスト ボックス 41">
              <a:extLst>
                <a:ext uri="{FF2B5EF4-FFF2-40B4-BE49-F238E27FC236}">
                  <a16:creationId xmlns:a16="http://schemas.microsoft.com/office/drawing/2014/main" id="{BF92EEE3-338E-472E-AFAA-4DC412B60486}"/>
                </a:ext>
              </a:extLst>
            </p:cNvPr>
            <p:cNvSpPr txBox="1"/>
            <p:nvPr/>
          </p:nvSpPr>
          <p:spPr>
            <a:xfrm>
              <a:off x="-38994" y="3540573"/>
              <a:ext cx="400110" cy="14291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en-US" altLang="ja-JP" sz="1400" dirty="0"/>
                <a:t>〔</a:t>
              </a:r>
              <a:r>
                <a:rPr kumimoji="1" lang="ja-JP" altLang="en-US" sz="1400" dirty="0"/>
                <a:t>具体的取組</a:t>
              </a:r>
              <a:r>
                <a:rPr kumimoji="1" lang="en-US" altLang="ja-JP" sz="1400" dirty="0"/>
                <a:t>〕</a:t>
              </a:r>
              <a:endParaRPr kumimoji="1" lang="ja-JP" altLang="en-US" sz="1400" dirty="0"/>
            </a:p>
          </p:txBody>
        </p:sp>
        <p:sp>
          <p:nvSpPr>
            <p:cNvPr id="90" name="四角形: 角を丸くする 89">
              <a:extLst>
                <a:ext uri="{FF2B5EF4-FFF2-40B4-BE49-F238E27FC236}">
                  <a16:creationId xmlns:a16="http://schemas.microsoft.com/office/drawing/2014/main" id="{16F8F376-2A37-4C1E-8364-CF85CB580569}"/>
                </a:ext>
              </a:extLst>
            </p:cNvPr>
            <p:cNvSpPr/>
            <p:nvPr/>
          </p:nvSpPr>
          <p:spPr>
            <a:xfrm>
              <a:off x="334789" y="2871137"/>
              <a:ext cx="2128089" cy="642628"/>
            </a:xfrm>
            <a:prstGeom prst="roundRect">
              <a:avLst/>
            </a:prstGeom>
            <a:noFill/>
            <a:ln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四角形: 角を丸くする 90">
              <a:extLst>
                <a:ext uri="{FF2B5EF4-FFF2-40B4-BE49-F238E27FC236}">
                  <a16:creationId xmlns:a16="http://schemas.microsoft.com/office/drawing/2014/main" id="{310C2245-6512-4C60-866A-A169D16CFB7B}"/>
                </a:ext>
              </a:extLst>
            </p:cNvPr>
            <p:cNvSpPr/>
            <p:nvPr/>
          </p:nvSpPr>
          <p:spPr>
            <a:xfrm>
              <a:off x="2524667" y="2885062"/>
              <a:ext cx="2080537" cy="628704"/>
            </a:xfrm>
            <a:prstGeom prst="round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四角形: 角を丸くする 91">
              <a:extLst>
                <a:ext uri="{FF2B5EF4-FFF2-40B4-BE49-F238E27FC236}">
                  <a16:creationId xmlns:a16="http://schemas.microsoft.com/office/drawing/2014/main" id="{7DD58CCD-0572-4845-9CF0-A8A3A964E19F}"/>
                </a:ext>
              </a:extLst>
            </p:cNvPr>
            <p:cNvSpPr/>
            <p:nvPr/>
          </p:nvSpPr>
          <p:spPr>
            <a:xfrm>
              <a:off x="4679504" y="2896025"/>
              <a:ext cx="2108301" cy="612883"/>
            </a:xfrm>
            <a:prstGeom prst="roundRect">
              <a:avLst/>
            </a:prstGeom>
            <a:noFill/>
            <a:ln>
              <a:solidFill>
                <a:schemeClr val="accent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E38D91DE-518B-47A5-9CB8-296C407FF38C}"/>
              </a:ext>
            </a:extLst>
          </p:cNvPr>
          <p:cNvGrpSpPr/>
          <p:nvPr/>
        </p:nvGrpSpPr>
        <p:grpSpPr>
          <a:xfrm>
            <a:off x="935519" y="803983"/>
            <a:ext cx="1504950" cy="650989"/>
            <a:chOff x="2054456" y="504111"/>
            <a:chExt cx="1504950" cy="650989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F75F0756-3731-48B8-B6B7-9054DFFB6172}"/>
                </a:ext>
              </a:extLst>
            </p:cNvPr>
            <p:cNvSpPr txBox="1"/>
            <p:nvPr/>
          </p:nvSpPr>
          <p:spPr>
            <a:xfrm>
              <a:off x="2099700" y="508769"/>
              <a:ext cx="145970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dirty="0"/>
                <a:t>・社会力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・協同（</a:t>
              </a:r>
              <a:r>
                <a:rPr kumimoji="1" lang="en-US" altLang="ja-JP" sz="1200" dirty="0"/>
                <a:t>We</a:t>
              </a:r>
              <a:r>
                <a:rPr kumimoji="1" lang="ja-JP" altLang="en-US" sz="1200" dirty="0"/>
                <a:t>の力）</a:t>
              </a:r>
              <a:endParaRPr kumimoji="1" lang="en-US" altLang="ja-JP" sz="1200" dirty="0"/>
            </a:p>
            <a:p>
              <a:r>
                <a:rPr kumimoji="1" lang="ja-JP" altLang="en-US" sz="1200" dirty="0"/>
                <a:t>・協働的な学び</a:t>
              </a:r>
            </a:p>
          </p:txBody>
        </p:sp>
        <p:sp>
          <p:nvSpPr>
            <p:cNvPr id="50" name="吹き出し: 角を丸めた四角形 49">
              <a:extLst>
                <a:ext uri="{FF2B5EF4-FFF2-40B4-BE49-F238E27FC236}">
                  <a16:creationId xmlns:a16="http://schemas.microsoft.com/office/drawing/2014/main" id="{F92B15A0-73F9-4F1C-85F8-30F93482A917}"/>
                </a:ext>
              </a:extLst>
            </p:cNvPr>
            <p:cNvSpPr/>
            <p:nvPr/>
          </p:nvSpPr>
          <p:spPr>
            <a:xfrm>
              <a:off x="2054456" y="504111"/>
              <a:ext cx="1504950" cy="604153"/>
            </a:xfrm>
            <a:prstGeom prst="wedgeRoundRectCallout">
              <a:avLst>
                <a:gd name="adj1" fmla="val 35496"/>
                <a:gd name="adj2" fmla="val 72308"/>
                <a:gd name="adj3" fmla="val 16667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05EFBA27-C8D5-4FD2-8C2F-FAAB0FC82159}"/>
              </a:ext>
            </a:extLst>
          </p:cNvPr>
          <p:cNvCxnSpPr/>
          <p:nvPr/>
        </p:nvCxnSpPr>
        <p:spPr>
          <a:xfrm>
            <a:off x="5522406" y="1601194"/>
            <a:ext cx="0" cy="282873"/>
          </a:xfrm>
          <a:prstGeom prst="line">
            <a:avLst/>
          </a:prstGeom>
          <a:ln w="984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>
            <a:extLst>
              <a:ext uri="{FF2B5EF4-FFF2-40B4-BE49-F238E27FC236}">
                <a16:creationId xmlns:a16="http://schemas.microsoft.com/office/drawing/2014/main" id="{991593C2-13BC-408D-A20A-440B467D88E3}"/>
              </a:ext>
            </a:extLst>
          </p:cNvPr>
          <p:cNvCxnSpPr/>
          <p:nvPr/>
        </p:nvCxnSpPr>
        <p:spPr>
          <a:xfrm>
            <a:off x="1669218" y="1604942"/>
            <a:ext cx="0" cy="282873"/>
          </a:xfrm>
          <a:prstGeom prst="line">
            <a:avLst/>
          </a:prstGeom>
          <a:ln w="9842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1FDCAEE-6866-4E27-9F7E-CA011FBFDDE9}"/>
              </a:ext>
            </a:extLst>
          </p:cNvPr>
          <p:cNvSpPr txBox="1"/>
          <p:nvPr/>
        </p:nvSpPr>
        <p:spPr>
          <a:xfrm>
            <a:off x="547289" y="46916"/>
            <a:ext cx="6133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令和５年度　袋井</a:t>
            </a:r>
            <a:r>
              <a:rPr kumimoji="1" lang="ja-JP" altLang="en-US" sz="1400" dirty="0" err="1"/>
              <a:t>あやぐも</a:t>
            </a:r>
            <a:r>
              <a:rPr kumimoji="1" lang="ja-JP" altLang="en-US" sz="1400" dirty="0"/>
              <a:t>学園　袋井西小学校　グランドデザイン（案）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F6CECAA-1C82-45F1-A48B-79D902F5EA14}"/>
              </a:ext>
            </a:extLst>
          </p:cNvPr>
          <p:cNvCxnSpPr>
            <a:cxnSpLocks/>
          </p:cNvCxnSpPr>
          <p:nvPr/>
        </p:nvCxnSpPr>
        <p:spPr>
          <a:xfrm>
            <a:off x="1707318" y="1752001"/>
            <a:ext cx="1691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0969C417-C322-44C9-945A-6E11DAB2425A}"/>
              </a:ext>
            </a:extLst>
          </p:cNvPr>
          <p:cNvCxnSpPr>
            <a:cxnSpLocks/>
          </p:cNvCxnSpPr>
          <p:nvPr/>
        </p:nvCxnSpPr>
        <p:spPr>
          <a:xfrm>
            <a:off x="5304506" y="1747538"/>
            <a:ext cx="169107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8A63B3B7-D25A-4F7B-ACF5-F2C8D10CC17C}"/>
              </a:ext>
            </a:extLst>
          </p:cNvPr>
          <p:cNvSpPr txBox="1"/>
          <p:nvPr/>
        </p:nvSpPr>
        <p:spPr>
          <a:xfrm>
            <a:off x="346909" y="6751443"/>
            <a:ext cx="28724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なりたい自分に向かって歩む子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166E7EDB-57B7-4A8B-B356-A1768D582D4B}"/>
              </a:ext>
            </a:extLst>
          </p:cNvPr>
          <p:cNvSpPr txBox="1"/>
          <p:nvPr/>
        </p:nvSpPr>
        <p:spPr>
          <a:xfrm>
            <a:off x="4468258" y="6774526"/>
            <a:ext cx="22746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夢や将来の希望がある（</a:t>
            </a:r>
            <a:r>
              <a:rPr kumimoji="1" lang="en-US" altLang="ja-JP" sz="1100" dirty="0">
                <a:latin typeface="+mn-ea"/>
              </a:rPr>
              <a:t>90</a:t>
            </a:r>
            <a:r>
              <a:rPr kumimoji="1" lang="ja-JP" altLang="en-US" sz="1100" dirty="0"/>
              <a:t>％）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B41C184-46C5-4146-BFDC-347273C501BF}"/>
              </a:ext>
            </a:extLst>
          </p:cNvPr>
          <p:cNvSpPr/>
          <p:nvPr/>
        </p:nvSpPr>
        <p:spPr>
          <a:xfrm>
            <a:off x="323699" y="6660212"/>
            <a:ext cx="6455128" cy="449701"/>
          </a:xfrm>
          <a:prstGeom prst="rect">
            <a:avLst/>
          </a:prstGeom>
          <a:noFill/>
          <a:ln w="1270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noFill/>
            </a:endParaRPr>
          </a:p>
        </p:txBody>
      </p: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ADA5CF67-0DD8-430A-ABE1-FDEEEE2B9F12}"/>
              </a:ext>
            </a:extLst>
          </p:cNvPr>
          <p:cNvGrpSpPr/>
          <p:nvPr/>
        </p:nvGrpSpPr>
        <p:grpSpPr>
          <a:xfrm>
            <a:off x="3102129" y="6725540"/>
            <a:ext cx="1037236" cy="338554"/>
            <a:chOff x="3172858" y="7201648"/>
            <a:chExt cx="1037236" cy="338554"/>
          </a:xfrm>
          <a:solidFill>
            <a:srgbClr val="FFFFCC"/>
          </a:solidFill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9E9946D0-D3E6-4CAC-A911-180C55BAF444}"/>
                </a:ext>
              </a:extLst>
            </p:cNvPr>
            <p:cNvSpPr/>
            <p:nvPr/>
          </p:nvSpPr>
          <p:spPr>
            <a:xfrm>
              <a:off x="3172858" y="7228497"/>
              <a:ext cx="1037236" cy="278782"/>
            </a:xfrm>
            <a:prstGeom prst="roundRect">
              <a:avLst/>
            </a:prstGeom>
            <a:grpFill/>
            <a:ln w="1905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テキスト ボックス 67">
              <a:extLst>
                <a:ext uri="{FF2B5EF4-FFF2-40B4-BE49-F238E27FC236}">
                  <a16:creationId xmlns:a16="http://schemas.microsoft.com/office/drawing/2014/main" id="{1147772C-B7C7-4C5C-A1C4-0B07842EAC94}"/>
                </a:ext>
              </a:extLst>
            </p:cNvPr>
            <p:cNvSpPr txBox="1"/>
            <p:nvPr/>
          </p:nvSpPr>
          <p:spPr>
            <a:xfrm>
              <a:off x="3219392" y="7201648"/>
              <a:ext cx="966493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600" dirty="0"/>
                <a:t> 生 き 方</a:t>
              </a:r>
            </a:p>
          </p:txBody>
        </p:sp>
      </p:grp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4082966A-ABB7-4D6C-99CF-D28801BF2080}"/>
              </a:ext>
            </a:extLst>
          </p:cNvPr>
          <p:cNvGrpSpPr/>
          <p:nvPr/>
        </p:nvGrpSpPr>
        <p:grpSpPr>
          <a:xfrm>
            <a:off x="567283" y="7217234"/>
            <a:ext cx="5889692" cy="1663614"/>
            <a:chOff x="567283" y="7217234"/>
            <a:chExt cx="5889692" cy="1663614"/>
          </a:xfrm>
        </p:grpSpPr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5D384093-9B68-4D3A-8F93-166E24963971}"/>
                </a:ext>
              </a:extLst>
            </p:cNvPr>
            <p:cNvSpPr txBox="1"/>
            <p:nvPr/>
          </p:nvSpPr>
          <p:spPr>
            <a:xfrm>
              <a:off x="688072" y="7217234"/>
              <a:ext cx="5731981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　～　子供一人一人を認め、励まし、鍛える職員集団　～</a:t>
              </a:r>
            </a:p>
          </p:txBody>
        </p:sp>
        <p:grpSp>
          <p:nvGrpSpPr>
            <p:cNvPr id="72" name="グループ化 71">
              <a:extLst>
                <a:ext uri="{FF2B5EF4-FFF2-40B4-BE49-F238E27FC236}">
                  <a16:creationId xmlns:a16="http://schemas.microsoft.com/office/drawing/2014/main" id="{90B5167A-39DA-4D4E-B161-9660B8BE78D3}"/>
                </a:ext>
              </a:extLst>
            </p:cNvPr>
            <p:cNvGrpSpPr/>
            <p:nvPr/>
          </p:nvGrpSpPr>
          <p:grpSpPr>
            <a:xfrm>
              <a:off x="812893" y="7693887"/>
              <a:ext cx="5577392" cy="338554"/>
              <a:chOff x="793528" y="7693916"/>
              <a:chExt cx="5577392" cy="338554"/>
            </a:xfrm>
          </p:grpSpPr>
          <p:grpSp>
            <p:nvGrpSpPr>
              <p:cNvPr id="52" name="グループ化 51">
                <a:extLst>
                  <a:ext uri="{FF2B5EF4-FFF2-40B4-BE49-F238E27FC236}">
                    <a16:creationId xmlns:a16="http://schemas.microsoft.com/office/drawing/2014/main" id="{C81AA678-4303-4714-8BCA-6FEAB2017CE6}"/>
                  </a:ext>
                </a:extLst>
              </p:cNvPr>
              <p:cNvGrpSpPr/>
              <p:nvPr/>
            </p:nvGrpSpPr>
            <p:grpSpPr>
              <a:xfrm>
                <a:off x="793528" y="7693916"/>
                <a:ext cx="1634059" cy="338554"/>
                <a:chOff x="544257" y="7434604"/>
                <a:chExt cx="1634059" cy="338554"/>
              </a:xfrm>
            </p:grpSpPr>
            <p:sp>
              <p:nvSpPr>
                <p:cNvPr id="38" name="テキスト ボックス 37">
                  <a:extLst>
                    <a:ext uri="{FF2B5EF4-FFF2-40B4-BE49-F238E27FC236}">
                      <a16:creationId xmlns:a16="http://schemas.microsoft.com/office/drawing/2014/main" id="{3EE8E6A7-B9FD-4D32-96A4-D382FDF3D98D}"/>
                    </a:ext>
                  </a:extLst>
                </p:cNvPr>
                <p:cNvSpPr txBox="1"/>
                <p:nvPr/>
              </p:nvSpPr>
              <p:spPr>
                <a:xfrm>
                  <a:off x="563008" y="7434604"/>
                  <a:ext cx="16153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dirty="0"/>
                    <a:t>ボイスシャワー</a:t>
                  </a:r>
                </a:p>
              </p:txBody>
            </p:sp>
            <p:sp>
              <p:nvSpPr>
                <p:cNvPr id="39" name="四角形: 角を丸くする 38">
                  <a:extLst>
                    <a:ext uri="{FF2B5EF4-FFF2-40B4-BE49-F238E27FC236}">
                      <a16:creationId xmlns:a16="http://schemas.microsoft.com/office/drawing/2014/main" id="{94B939E1-190E-4A68-9DAD-B591A9BB4E31}"/>
                    </a:ext>
                  </a:extLst>
                </p:cNvPr>
                <p:cNvSpPr/>
                <p:nvPr/>
              </p:nvSpPr>
              <p:spPr>
                <a:xfrm>
                  <a:off x="544257" y="7434604"/>
                  <a:ext cx="1615308" cy="338554"/>
                </a:xfrm>
                <a:prstGeom prst="roundRect">
                  <a:avLst/>
                </a:prstGeom>
                <a:noFill/>
                <a:ln w="19050">
                  <a:solidFill>
                    <a:srgbClr val="B806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4" name="グループ化 53">
                <a:extLst>
                  <a:ext uri="{FF2B5EF4-FFF2-40B4-BE49-F238E27FC236}">
                    <a16:creationId xmlns:a16="http://schemas.microsoft.com/office/drawing/2014/main" id="{C917D71D-49C2-4E0A-9D3E-77FCAA59B203}"/>
                  </a:ext>
                </a:extLst>
              </p:cNvPr>
              <p:cNvGrpSpPr/>
              <p:nvPr/>
            </p:nvGrpSpPr>
            <p:grpSpPr>
              <a:xfrm>
                <a:off x="4708286" y="7693916"/>
                <a:ext cx="1662634" cy="338554"/>
                <a:chOff x="544257" y="7434604"/>
                <a:chExt cx="1662634" cy="338554"/>
              </a:xfrm>
            </p:grpSpPr>
            <p:sp>
              <p:nvSpPr>
                <p:cNvPr id="55" name="テキスト ボックス 54">
                  <a:extLst>
                    <a:ext uri="{FF2B5EF4-FFF2-40B4-BE49-F238E27FC236}">
                      <a16:creationId xmlns:a16="http://schemas.microsoft.com/office/drawing/2014/main" id="{40FDE271-C9D5-4658-8E6C-6270B785B76B}"/>
                    </a:ext>
                  </a:extLst>
                </p:cNvPr>
                <p:cNvSpPr txBox="1"/>
                <p:nvPr/>
              </p:nvSpPr>
              <p:spPr>
                <a:xfrm>
                  <a:off x="591583" y="7434604"/>
                  <a:ext cx="16153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dirty="0"/>
                    <a:t> 特別支援教育</a:t>
                  </a:r>
                </a:p>
              </p:txBody>
            </p:sp>
            <p:sp>
              <p:nvSpPr>
                <p:cNvPr id="56" name="四角形: 角を丸くする 55">
                  <a:extLst>
                    <a:ext uri="{FF2B5EF4-FFF2-40B4-BE49-F238E27FC236}">
                      <a16:creationId xmlns:a16="http://schemas.microsoft.com/office/drawing/2014/main" id="{795BA1F0-6087-449B-A44C-7C58A40C6E29}"/>
                    </a:ext>
                  </a:extLst>
                </p:cNvPr>
                <p:cNvSpPr/>
                <p:nvPr/>
              </p:nvSpPr>
              <p:spPr>
                <a:xfrm>
                  <a:off x="544257" y="7434604"/>
                  <a:ext cx="1615308" cy="338554"/>
                </a:xfrm>
                <a:prstGeom prst="roundRect">
                  <a:avLst/>
                </a:prstGeom>
                <a:noFill/>
                <a:ln w="19050">
                  <a:solidFill>
                    <a:srgbClr val="B806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57" name="グループ化 56">
                <a:extLst>
                  <a:ext uri="{FF2B5EF4-FFF2-40B4-BE49-F238E27FC236}">
                    <a16:creationId xmlns:a16="http://schemas.microsoft.com/office/drawing/2014/main" id="{72CC7C8A-3033-4F65-99B2-38532FF0793A}"/>
                  </a:ext>
                </a:extLst>
              </p:cNvPr>
              <p:cNvGrpSpPr/>
              <p:nvPr/>
            </p:nvGrpSpPr>
            <p:grpSpPr>
              <a:xfrm>
                <a:off x="2757380" y="7693916"/>
                <a:ext cx="1634059" cy="338554"/>
                <a:chOff x="544257" y="7434604"/>
                <a:chExt cx="1634059" cy="338554"/>
              </a:xfrm>
            </p:grpSpPr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76F43A15-8C09-4BDD-9D49-0F05511476A4}"/>
                    </a:ext>
                  </a:extLst>
                </p:cNvPr>
                <p:cNvSpPr txBox="1"/>
                <p:nvPr/>
              </p:nvSpPr>
              <p:spPr>
                <a:xfrm>
                  <a:off x="563008" y="7434604"/>
                  <a:ext cx="1615308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600" dirty="0"/>
                    <a:t>聞く指導の徹底</a:t>
                  </a:r>
                </a:p>
              </p:txBody>
            </p:sp>
            <p:sp>
              <p:nvSpPr>
                <p:cNvPr id="59" name="四角形: 角を丸くする 58">
                  <a:extLst>
                    <a:ext uri="{FF2B5EF4-FFF2-40B4-BE49-F238E27FC236}">
                      <a16:creationId xmlns:a16="http://schemas.microsoft.com/office/drawing/2014/main" id="{5B527C93-2BF2-4CC2-9EEC-88BA50C148D2}"/>
                    </a:ext>
                  </a:extLst>
                </p:cNvPr>
                <p:cNvSpPr/>
                <p:nvPr/>
              </p:nvSpPr>
              <p:spPr>
                <a:xfrm>
                  <a:off x="544257" y="7434604"/>
                  <a:ext cx="1615308" cy="338554"/>
                </a:xfrm>
                <a:prstGeom prst="roundRect">
                  <a:avLst/>
                </a:prstGeom>
                <a:noFill/>
                <a:ln w="19050">
                  <a:solidFill>
                    <a:srgbClr val="B806A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06E44709-E82D-4970-A668-D7C7E010A9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9464" y="8028796"/>
              <a:ext cx="1083" cy="122292"/>
            </a:xfrm>
            <a:prstGeom prst="line">
              <a:avLst/>
            </a:prstGeom>
            <a:ln w="19050">
              <a:solidFill>
                <a:srgbClr val="B80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3006C92B-1D88-4A52-8BEC-F55A2C7F88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20052" y="8028796"/>
              <a:ext cx="0" cy="113848"/>
            </a:xfrm>
            <a:prstGeom prst="line">
              <a:avLst/>
            </a:prstGeom>
            <a:ln w="19050">
              <a:solidFill>
                <a:srgbClr val="B80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8C3FEA71-1218-488B-A783-1B9ABB44C397}"/>
                </a:ext>
              </a:extLst>
            </p:cNvPr>
            <p:cNvCxnSpPr>
              <a:cxnSpLocks/>
            </p:cNvCxnSpPr>
            <p:nvPr/>
          </p:nvCxnSpPr>
          <p:spPr>
            <a:xfrm>
              <a:off x="1619464" y="8139762"/>
              <a:ext cx="3910113" cy="11326"/>
            </a:xfrm>
            <a:prstGeom prst="line">
              <a:avLst/>
            </a:prstGeom>
            <a:ln w="19050">
              <a:solidFill>
                <a:srgbClr val="B806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線矢印コネクタ 105">
              <a:extLst>
                <a:ext uri="{FF2B5EF4-FFF2-40B4-BE49-F238E27FC236}">
                  <a16:creationId xmlns:a16="http://schemas.microsoft.com/office/drawing/2014/main" id="{77B571FA-4C9D-41C4-9A34-951DDFB92A7D}"/>
                </a:ext>
              </a:extLst>
            </p:cNvPr>
            <p:cNvCxnSpPr>
              <a:cxnSpLocks/>
            </p:cNvCxnSpPr>
            <p:nvPr/>
          </p:nvCxnSpPr>
          <p:spPr>
            <a:xfrm>
              <a:off x="3627697" y="8038321"/>
              <a:ext cx="1098" cy="283128"/>
            </a:xfrm>
            <a:prstGeom prst="straightConnector1">
              <a:avLst/>
            </a:prstGeom>
            <a:ln w="19050">
              <a:solidFill>
                <a:srgbClr val="B806A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BB9174DA-EC24-4423-BFE7-9CF049C66126}"/>
                </a:ext>
              </a:extLst>
            </p:cNvPr>
            <p:cNvGrpSpPr/>
            <p:nvPr/>
          </p:nvGrpSpPr>
          <p:grpSpPr>
            <a:xfrm>
              <a:off x="567283" y="8373515"/>
              <a:ext cx="5889692" cy="507333"/>
              <a:chOff x="642814" y="8385453"/>
              <a:chExt cx="5831520" cy="507333"/>
            </a:xfrm>
          </p:grpSpPr>
          <p:sp>
            <p:nvSpPr>
              <p:cNvPr id="110" name="四角形: 角を丸くする 109">
                <a:extLst>
                  <a:ext uri="{FF2B5EF4-FFF2-40B4-BE49-F238E27FC236}">
                    <a16:creationId xmlns:a16="http://schemas.microsoft.com/office/drawing/2014/main" id="{44606995-AFFD-45AA-AC64-85122050F00F}"/>
                  </a:ext>
                </a:extLst>
              </p:cNvPr>
              <p:cNvSpPr/>
              <p:nvPr/>
            </p:nvSpPr>
            <p:spPr>
              <a:xfrm>
                <a:off x="2353637" y="8460399"/>
                <a:ext cx="2348302" cy="332802"/>
              </a:xfrm>
              <a:prstGeom prst="roundRect">
                <a:avLst/>
              </a:prstGeom>
              <a:solidFill>
                <a:srgbClr val="FFCCFF"/>
              </a:solidFill>
              <a:ln w="19050">
                <a:solidFill>
                  <a:srgbClr val="B806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9" name="テキスト ボックス 108">
                <a:extLst>
                  <a:ext uri="{FF2B5EF4-FFF2-40B4-BE49-F238E27FC236}">
                    <a16:creationId xmlns:a16="http://schemas.microsoft.com/office/drawing/2014/main" id="{91DA60E5-23C4-4089-BA0D-C8A98223F987}"/>
                  </a:ext>
                </a:extLst>
              </p:cNvPr>
              <p:cNvSpPr txBox="1"/>
              <p:nvPr/>
            </p:nvSpPr>
            <p:spPr>
              <a:xfrm>
                <a:off x="2362881" y="8466046"/>
                <a:ext cx="24584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600" dirty="0"/>
                  <a:t>居場所づくり・絆づくり</a:t>
                </a:r>
              </a:p>
            </p:txBody>
          </p:sp>
          <p:sp>
            <p:nvSpPr>
              <p:cNvPr id="111" name="テキスト ボックス 110">
                <a:extLst>
                  <a:ext uri="{FF2B5EF4-FFF2-40B4-BE49-F238E27FC236}">
                    <a16:creationId xmlns:a16="http://schemas.microsoft.com/office/drawing/2014/main" id="{22BA03EA-8D8F-4B4B-B783-48EBF3EBCC0F}"/>
                  </a:ext>
                </a:extLst>
              </p:cNvPr>
              <p:cNvSpPr txBox="1"/>
              <p:nvPr/>
            </p:nvSpPr>
            <p:spPr>
              <a:xfrm>
                <a:off x="680538" y="8515045"/>
                <a:ext cx="161314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/>
                  <a:t>学校が楽しい（</a:t>
                </a:r>
                <a:r>
                  <a:rPr kumimoji="1" lang="en-US" altLang="ja-JP" sz="1100" dirty="0">
                    <a:latin typeface="+mn-ea"/>
                  </a:rPr>
                  <a:t>70</a:t>
                </a:r>
                <a:r>
                  <a:rPr kumimoji="1" lang="ja-JP" altLang="en-US" sz="1100" dirty="0"/>
                  <a:t>％）</a:t>
                </a:r>
              </a:p>
            </p:txBody>
          </p:sp>
          <p:sp>
            <p:nvSpPr>
              <p:cNvPr id="112" name="テキスト ボックス 111">
                <a:extLst>
                  <a:ext uri="{FF2B5EF4-FFF2-40B4-BE49-F238E27FC236}">
                    <a16:creationId xmlns:a16="http://schemas.microsoft.com/office/drawing/2014/main" id="{0F1ED97C-76FE-46FB-914B-FCB1A03C80A4}"/>
                  </a:ext>
                </a:extLst>
              </p:cNvPr>
              <p:cNvSpPr txBox="1"/>
              <p:nvPr/>
            </p:nvSpPr>
            <p:spPr>
              <a:xfrm>
                <a:off x="4910734" y="8430406"/>
                <a:ext cx="15636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100" dirty="0"/>
                  <a:t>みんなで何かをするのは楽しい（</a:t>
                </a:r>
                <a:r>
                  <a:rPr kumimoji="1" lang="en-US" altLang="ja-JP" sz="1100" dirty="0">
                    <a:latin typeface="+mn-ea"/>
                  </a:rPr>
                  <a:t>75</a:t>
                </a:r>
                <a:r>
                  <a:rPr kumimoji="1" lang="ja-JP" altLang="en-US" sz="1100" dirty="0"/>
                  <a:t>％）</a:t>
                </a:r>
              </a:p>
            </p:txBody>
          </p:sp>
          <p:sp>
            <p:nvSpPr>
              <p:cNvPr id="114" name="正方形/長方形 113">
                <a:extLst>
                  <a:ext uri="{FF2B5EF4-FFF2-40B4-BE49-F238E27FC236}">
                    <a16:creationId xmlns:a16="http://schemas.microsoft.com/office/drawing/2014/main" id="{B8F2E692-EB74-4E70-A87D-33F83BBB5A0F}"/>
                  </a:ext>
                </a:extLst>
              </p:cNvPr>
              <p:cNvSpPr/>
              <p:nvPr/>
            </p:nvSpPr>
            <p:spPr>
              <a:xfrm>
                <a:off x="642814" y="8385453"/>
                <a:ext cx="5792256" cy="507333"/>
              </a:xfrm>
              <a:prstGeom prst="rect">
                <a:avLst/>
              </a:prstGeom>
              <a:noFill/>
              <a:ln>
                <a:solidFill>
                  <a:srgbClr val="B806A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001D78F0-8D96-446B-A8A4-A737D782E8E3}"/>
              </a:ext>
            </a:extLst>
          </p:cNvPr>
          <p:cNvSpPr txBox="1"/>
          <p:nvPr/>
        </p:nvSpPr>
        <p:spPr>
          <a:xfrm>
            <a:off x="1876425" y="8985344"/>
            <a:ext cx="382421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～教育活動の質を高める環境づくり～</a:t>
            </a:r>
          </a:p>
        </p:txBody>
      </p:sp>
      <p:sp>
        <p:nvSpPr>
          <p:cNvPr id="84" name="テキスト ボックス 83">
            <a:extLst>
              <a:ext uri="{FF2B5EF4-FFF2-40B4-BE49-F238E27FC236}">
                <a16:creationId xmlns:a16="http://schemas.microsoft.com/office/drawing/2014/main" id="{29D93F94-DF42-4697-B5E3-1AC4A29E9C89}"/>
              </a:ext>
            </a:extLst>
          </p:cNvPr>
          <p:cNvSpPr txBox="1"/>
          <p:nvPr/>
        </p:nvSpPr>
        <p:spPr>
          <a:xfrm>
            <a:off x="2475502" y="9298425"/>
            <a:ext cx="22171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コミュニティスクール、</a:t>
            </a:r>
            <a:endParaRPr kumimoji="1" lang="en-US" altLang="ja-JP" sz="1200" dirty="0"/>
          </a:p>
          <a:p>
            <a:r>
              <a:rPr kumimoji="1" lang="ja-JP" altLang="en-US" sz="1200" dirty="0"/>
              <a:t>スクールボランティアの充実</a:t>
            </a:r>
          </a:p>
        </p:txBody>
      </p: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68C1D3EB-B6D6-4439-A0FE-F2C1DC2C0911}"/>
              </a:ext>
            </a:extLst>
          </p:cNvPr>
          <p:cNvSpPr txBox="1"/>
          <p:nvPr/>
        </p:nvSpPr>
        <p:spPr>
          <a:xfrm>
            <a:off x="-31796" y="9307364"/>
            <a:ext cx="2488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　学園内の園児・児童・生徒の交　</a:t>
            </a:r>
            <a:endParaRPr kumimoji="1" lang="en-US" altLang="ja-JP" sz="1200" dirty="0"/>
          </a:p>
          <a:p>
            <a:r>
              <a:rPr kumimoji="1" lang="ja-JP" altLang="en-US" sz="1200" dirty="0"/>
              <a:t>　流活動の充実</a:t>
            </a:r>
          </a:p>
        </p:txBody>
      </p: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D0CB343D-7154-4E8F-A5E2-BED93C99037E}"/>
              </a:ext>
            </a:extLst>
          </p:cNvPr>
          <p:cNvSpPr txBox="1"/>
          <p:nvPr/>
        </p:nvSpPr>
        <p:spPr>
          <a:xfrm>
            <a:off x="-29469" y="3362248"/>
            <a:ext cx="400110" cy="81373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1400" dirty="0"/>
              <a:t>〔</a:t>
            </a:r>
            <a:r>
              <a:rPr kumimoji="1" lang="ja-JP" altLang="en-US" sz="1400" dirty="0"/>
              <a:t>重点</a:t>
            </a:r>
            <a:r>
              <a:rPr kumimoji="1" lang="en-US" altLang="ja-JP" sz="1400" dirty="0"/>
              <a:t>〕</a:t>
            </a:r>
            <a:endParaRPr kumimoji="1" lang="ja-JP" altLang="en-US" sz="1400" dirty="0"/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D0C801FC-C69C-4A64-A994-121C94BD1643}"/>
              </a:ext>
            </a:extLst>
          </p:cNvPr>
          <p:cNvSpPr txBox="1"/>
          <p:nvPr/>
        </p:nvSpPr>
        <p:spPr>
          <a:xfrm>
            <a:off x="2687307" y="3461945"/>
            <a:ext cx="1846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「西小っ子しぐさ」をもとにした相手を思いやる心情と態度の育成</a:t>
            </a:r>
          </a:p>
        </p:txBody>
      </p: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20B1B58F-AA12-42D8-BD46-BD2681CD4092}"/>
              </a:ext>
            </a:extLst>
          </p:cNvPr>
          <p:cNvSpPr txBox="1"/>
          <p:nvPr/>
        </p:nvSpPr>
        <p:spPr>
          <a:xfrm>
            <a:off x="4875313" y="3490933"/>
            <a:ext cx="184798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目標を持って体力作りに取り組むことができる仕掛けの工夫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A19AEDE-2261-4185-B061-8495E7450174}"/>
              </a:ext>
            </a:extLst>
          </p:cNvPr>
          <p:cNvSpPr txBox="1"/>
          <p:nvPr/>
        </p:nvSpPr>
        <p:spPr>
          <a:xfrm>
            <a:off x="5436672" y="1602989"/>
            <a:ext cx="1113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（２年次）</a:t>
            </a:r>
          </a:p>
        </p:txBody>
      </p:sp>
      <p:sp>
        <p:nvSpPr>
          <p:cNvPr id="93" name="テキスト ボックス 92">
            <a:extLst>
              <a:ext uri="{FF2B5EF4-FFF2-40B4-BE49-F238E27FC236}">
                <a16:creationId xmlns:a16="http://schemas.microsoft.com/office/drawing/2014/main" id="{6CA54BFB-B302-4647-BC30-E4A43463C45D}"/>
              </a:ext>
            </a:extLst>
          </p:cNvPr>
          <p:cNvSpPr txBox="1"/>
          <p:nvPr/>
        </p:nvSpPr>
        <p:spPr>
          <a:xfrm>
            <a:off x="4756144" y="9302033"/>
            <a:ext cx="20152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/>
              <a:t>だれもが働きやすい職場にするための業務改善</a:t>
            </a:r>
          </a:p>
        </p:txBody>
      </p:sp>
      <p:sp>
        <p:nvSpPr>
          <p:cNvPr id="65" name="大かっこ 64">
            <a:extLst>
              <a:ext uri="{FF2B5EF4-FFF2-40B4-BE49-F238E27FC236}">
                <a16:creationId xmlns:a16="http://schemas.microsoft.com/office/drawing/2014/main" id="{D842BC2F-AA29-4CFC-863B-1195E0EA6DDD}"/>
              </a:ext>
            </a:extLst>
          </p:cNvPr>
          <p:cNvSpPr/>
          <p:nvPr/>
        </p:nvSpPr>
        <p:spPr>
          <a:xfrm>
            <a:off x="151536" y="9331041"/>
            <a:ext cx="2222397" cy="41776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大かっこ 93">
            <a:extLst>
              <a:ext uri="{FF2B5EF4-FFF2-40B4-BE49-F238E27FC236}">
                <a16:creationId xmlns:a16="http://schemas.microsoft.com/office/drawing/2014/main" id="{A37EC276-ACCA-447E-A7CB-C3F544896D58}"/>
              </a:ext>
            </a:extLst>
          </p:cNvPr>
          <p:cNvSpPr/>
          <p:nvPr/>
        </p:nvSpPr>
        <p:spPr>
          <a:xfrm>
            <a:off x="2458823" y="9331040"/>
            <a:ext cx="2193381" cy="398943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6" name="大かっこ 95">
            <a:extLst>
              <a:ext uri="{FF2B5EF4-FFF2-40B4-BE49-F238E27FC236}">
                <a16:creationId xmlns:a16="http://schemas.microsoft.com/office/drawing/2014/main" id="{84CA1557-6B75-4196-A315-A60536DD5775}"/>
              </a:ext>
            </a:extLst>
          </p:cNvPr>
          <p:cNvSpPr/>
          <p:nvPr/>
        </p:nvSpPr>
        <p:spPr>
          <a:xfrm>
            <a:off x="4727651" y="9312216"/>
            <a:ext cx="2073506" cy="417768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矢印: 右カーブ 59">
            <a:extLst>
              <a:ext uri="{FF2B5EF4-FFF2-40B4-BE49-F238E27FC236}">
                <a16:creationId xmlns:a16="http://schemas.microsoft.com/office/drawing/2014/main" id="{0679E26F-ABCA-41B5-91C3-97D2B9EAB19D}"/>
              </a:ext>
            </a:extLst>
          </p:cNvPr>
          <p:cNvSpPr/>
          <p:nvPr/>
        </p:nvSpPr>
        <p:spPr>
          <a:xfrm rot="10800000">
            <a:off x="6285977" y="6352678"/>
            <a:ext cx="548363" cy="1277273"/>
          </a:xfrm>
          <a:prstGeom prst="curvedRightArrow">
            <a:avLst>
              <a:gd name="adj1" fmla="val 25000"/>
              <a:gd name="adj2" fmla="val 50000"/>
              <a:gd name="adj3" fmla="val 43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矢印: 右カーブ 61">
            <a:extLst>
              <a:ext uri="{FF2B5EF4-FFF2-40B4-BE49-F238E27FC236}">
                <a16:creationId xmlns:a16="http://schemas.microsoft.com/office/drawing/2014/main" id="{ADA01373-0805-49E9-BCBC-747D009E428C}"/>
              </a:ext>
            </a:extLst>
          </p:cNvPr>
          <p:cNvSpPr/>
          <p:nvPr/>
        </p:nvSpPr>
        <p:spPr>
          <a:xfrm rot="10800000" flipH="1">
            <a:off x="240698" y="6345459"/>
            <a:ext cx="504391" cy="1245244"/>
          </a:xfrm>
          <a:prstGeom prst="curvedRightArrow">
            <a:avLst>
              <a:gd name="adj1" fmla="val 25000"/>
              <a:gd name="adj2" fmla="val 50000"/>
              <a:gd name="adj3" fmla="val 43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955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8FF878AAAD99A419CAA25E14513493C" ma:contentTypeVersion="14" ma:contentTypeDescription="新しいドキュメントを作成します。" ma:contentTypeScope="" ma:versionID="c111182b9c8a49238d0ad1703f5462a5">
  <xsd:schema xmlns:xsd="http://www.w3.org/2001/XMLSchema" xmlns:xs="http://www.w3.org/2001/XMLSchema" xmlns:p="http://schemas.microsoft.com/office/2006/metadata/properties" xmlns:ns2="230619ce-4aa3-4f64-bce1-768e8f3e4d95" xmlns:ns3="dc61e636-8355-4ad3-9a72-a927f9926ae5" targetNamespace="http://schemas.microsoft.com/office/2006/metadata/properties" ma:root="true" ma:fieldsID="77db7b30698406ff93b5b027133f0968" ns2:_="" ns3:_="">
    <xsd:import namespace="230619ce-4aa3-4f64-bce1-768e8f3e4d95"/>
    <xsd:import namespace="dc61e636-8355-4ad3-9a72-a927f9926a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19ce-4aa3-4f64-bce1-768e8f3e4d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画像タグ" ma:readOnly="false" ma:fieldId="{5cf76f15-5ced-4ddc-b409-7134ff3c332f}" ma:taxonomyMulti="true" ma:sspId="efb28f68-fa04-4de0-bf38-7080829daa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61e636-8355-4ad3-9a72-a927f9926ae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ffe5d7-992e-4647-aec6-c2f524311057}" ma:internalName="TaxCatchAll" ma:showField="CatchAllData" ma:web="dc61e636-8355-4ad3-9a72-a927f9926a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c61e636-8355-4ad3-9a72-a927f9926ae5" xsi:nil="true"/>
    <lcf76f155ced4ddcb4097134ff3c332f xmlns="230619ce-4aa3-4f64-bce1-768e8f3e4d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D716FD-39FC-40DD-9BC1-1844BD9502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5F240E-70FD-4B83-9F27-3ABA4E8F58E7}"/>
</file>

<file path=customXml/itemProps3.xml><?xml version="1.0" encoding="utf-8"?>
<ds:datastoreItem xmlns:ds="http://schemas.openxmlformats.org/officeDocument/2006/customXml" ds:itemID="{1FD5991B-8FDD-4581-BEBE-699B01ECCF15}">
  <ds:schemaRefs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dc61e636-8355-4ad3-9a72-a927f9926ae5"/>
    <ds:schemaRef ds:uri="230619ce-4aa3-4f64-bce1-768e8f3e4d95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512</Words>
  <Application>Microsoft Office PowerPoint</Application>
  <PresentationFormat>A4 210 x 297 mm</PresentationFormat>
  <Paragraphs>72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UDPゴシック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NISHI01</dc:creator>
  <cp:lastModifiedBy>川島　よしみ</cp:lastModifiedBy>
  <cp:revision>76</cp:revision>
  <cp:lastPrinted>2023-02-15T08:36:05Z</cp:lastPrinted>
  <dcterms:created xsi:type="dcterms:W3CDTF">2022-01-14T03:24:54Z</dcterms:created>
  <dcterms:modified xsi:type="dcterms:W3CDTF">2023-02-16T09:21:37Z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0x01010088FF878AAAD99A419CAA25E14513493C</vt:lpwstr>
  </property>
  <property fmtid="{D5CDD505-2E9C-101B-9397-08002B2CF9AE}" pid="3" name="Order">
    <vt:r8>538400</vt:r8>
  </property>
  <property fmtid="{D5CDD505-2E9C-101B-9397-08002B2CF9AE}" pid="4" name="MediaServiceImageTags">
    <vt:lpwstr/>
  </property>
</Properties>
</file>